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Default Extension="wav" ContentType="audio/x-wav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notesMasterIdLst>
    <p:notesMasterId r:id="rId37"/>
  </p:notesMasterIdLst>
  <p:handoutMasterIdLst>
    <p:handoutMasterId r:id="rId38"/>
  </p:handoutMasterIdLst>
  <p:sldIdLst>
    <p:sldId id="485" r:id="rId2"/>
    <p:sldId id="527" r:id="rId3"/>
    <p:sldId id="528" r:id="rId4"/>
    <p:sldId id="518" r:id="rId5"/>
    <p:sldId id="519" r:id="rId6"/>
    <p:sldId id="520" r:id="rId7"/>
    <p:sldId id="521" r:id="rId8"/>
    <p:sldId id="522" r:id="rId9"/>
    <p:sldId id="523" r:id="rId10"/>
    <p:sldId id="524" r:id="rId11"/>
    <p:sldId id="525" r:id="rId12"/>
    <p:sldId id="531" r:id="rId13"/>
    <p:sldId id="529" r:id="rId14"/>
    <p:sldId id="303" r:id="rId15"/>
    <p:sldId id="304" r:id="rId16"/>
    <p:sldId id="305" r:id="rId17"/>
    <p:sldId id="403" r:id="rId18"/>
    <p:sldId id="493" r:id="rId19"/>
    <p:sldId id="494" r:id="rId20"/>
    <p:sldId id="498" r:id="rId21"/>
    <p:sldId id="491" r:id="rId22"/>
    <p:sldId id="495" r:id="rId23"/>
    <p:sldId id="496" r:id="rId24"/>
    <p:sldId id="499" r:id="rId25"/>
    <p:sldId id="497" r:id="rId26"/>
    <p:sldId id="500" r:id="rId27"/>
    <p:sldId id="501" r:id="rId28"/>
    <p:sldId id="267" r:id="rId29"/>
    <p:sldId id="530" r:id="rId30"/>
    <p:sldId id="512" r:id="rId31"/>
    <p:sldId id="513" r:id="rId32"/>
    <p:sldId id="514" r:id="rId33"/>
    <p:sldId id="515" r:id="rId34"/>
    <p:sldId id="516" r:id="rId35"/>
    <p:sldId id="517" r:id="rId36"/>
  </p:sldIdLst>
  <p:sldSz cx="9144000" cy="5143500" type="screen16x9"/>
  <p:notesSz cx="6858000" cy="9144000"/>
  <p:custDataLst>
    <p:tags r:id="rId39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7" autoAdjust="0"/>
    <p:restoredTop sz="95494" autoAdjust="0"/>
  </p:normalViewPr>
  <p:slideViewPr>
    <p:cSldViewPr snapToGrid="0" snapToObjects="1">
      <p:cViewPr varScale="1">
        <p:scale>
          <a:sx n="145" d="100"/>
          <a:sy n="145" d="100"/>
        </p:scale>
        <p:origin x="-642" y="-90"/>
      </p:cViewPr>
      <p:guideLst>
        <p:guide orient="horz" pos="2160"/>
        <p:guide orient="horz" pos="1621"/>
        <p:guide orient="horz" pos="680"/>
        <p:guide orient="horz" pos="2927"/>
        <p:guide pos="3840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pPr/>
              <a:t>2018/6/26/Tue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661965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pPr/>
              <a:t>2018/6/26/Tue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0028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507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7950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7029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04473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1395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7676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505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702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51023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9964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02884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72805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66961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89368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7029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0401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0401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0401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7029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0401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0401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507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95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71339205"/>
      </p:ext>
    </p:extLst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xmlns="" val="3392802762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06787259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900"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/>
              <a:pPr lvl="0" eaLnBrk="1" hangingPunct="1"/>
              <a:t>‹#›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9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434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420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5" r:id="rId2"/>
    <p:sldLayoutId id="2147483724" r:id="rId3"/>
    <p:sldLayoutId id="2147483726" r:id="rId4"/>
  </p:sldLayoutIdLst>
  <p:transition spd="slow" advClick="0" advTm="0">
    <p:wipe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891" indent="-267891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microsoft.com/office/2007/relationships/media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[24]Forrest Gump - Suite Forrest Gump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399" y="90114"/>
            <a:ext cx="304800" cy="304800"/>
          </a:xfrm>
          <a:prstGeom prst="rect">
            <a:avLst/>
          </a:prstGeom>
        </p:spPr>
      </p:pic>
      <p:sp>
        <p:nvSpPr>
          <p:cNvPr id="20" name="TextBox 5"/>
          <p:cNvSpPr txBox="1"/>
          <p:nvPr/>
        </p:nvSpPr>
        <p:spPr>
          <a:xfrm>
            <a:off x="2558611" y="3453669"/>
            <a:ext cx="408829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小组成员</a:t>
            </a:r>
            <a:r>
              <a:rPr lang="zh-CN" altLang="en-US" b="1" dirty="0" smtClean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：罗佳，陈建朋，冯希尧，张方敏，李岚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29001" y="2948830"/>
            <a:ext cx="5253267" cy="3924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b="1" dirty="0">
                <a:latin typeface="+mj-ea"/>
                <a:ea typeface="+mj-ea"/>
              </a:rPr>
              <a:t>标题</a:t>
            </a:r>
            <a:r>
              <a:rPr lang="zh-CN" altLang="en-US" b="1" dirty="0" smtClean="0">
                <a:latin typeface="+mj-ea"/>
                <a:ea typeface="+mj-ea"/>
              </a:rPr>
              <a:t>：对新浪门户网站</a:t>
            </a:r>
            <a:r>
              <a:rPr lang="en-US" altLang="zh-CN" b="1" dirty="0" smtClean="0">
                <a:latin typeface="+mj-ea"/>
                <a:ea typeface="+mj-ea"/>
              </a:rPr>
              <a:t>PageRank</a:t>
            </a:r>
            <a:r>
              <a:rPr lang="zh-CN" altLang="en-US" b="1" dirty="0" smtClean="0">
                <a:latin typeface="+mj-ea"/>
                <a:ea typeface="+mj-ea"/>
              </a:rPr>
              <a:t>值的计算与分析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79981" y="2243253"/>
            <a:ext cx="5839485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200" b="1" dirty="0">
                <a:solidFill>
                  <a:srgbClr val="071F65"/>
                </a:solidFill>
                <a:latin typeface="+mj-ea"/>
                <a:ea typeface="+mj-ea"/>
              </a:rPr>
              <a:t>《</a:t>
            </a:r>
            <a:r>
              <a:rPr lang="zh-CN" altLang="en-US" sz="3200" b="1" dirty="0">
                <a:solidFill>
                  <a:srgbClr val="071F65"/>
                </a:solidFill>
                <a:latin typeface="+mj-ea"/>
                <a:ea typeface="+mj-ea"/>
              </a:rPr>
              <a:t>大数据技术基础</a:t>
            </a:r>
            <a:r>
              <a:rPr lang="en-US" altLang="zh-CN" sz="3200" b="1" dirty="0">
                <a:solidFill>
                  <a:srgbClr val="071F65"/>
                </a:solidFill>
                <a:latin typeface="+mj-ea"/>
                <a:ea typeface="+mj-ea"/>
              </a:rPr>
              <a:t>》</a:t>
            </a:r>
            <a:r>
              <a:rPr lang="zh-CN" altLang="en-US" sz="3200" b="1" dirty="0">
                <a:solidFill>
                  <a:srgbClr val="071F65"/>
                </a:solidFill>
                <a:latin typeface="+mj-ea"/>
                <a:ea typeface="+mj-ea"/>
              </a:rPr>
              <a:t>课程设计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2529001" y="1633327"/>
            <a:ext cx="513454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西北师范大学 计算机科学与工程学院 软件工程班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37835" y="157654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91231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20" grpId="0"/>
      <p:bldP spid="21" grpId="0"/>
      <p:bldP spid="23" grpId="0"/>
      <p:bldP spid="29" grpId="0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数据获取结果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1421" y="1557196"/>
            <a:ext cx="62007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678" y="959265"/>
            <a:ext cx="8674169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由于保存</a:t>
            </a:r>
            <a:r>
              <a:rPr lang="en-US" altLang="zh-CN" sz="18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数据量太大，建立了一个类，每个</a:t>
            </a:r>
            <a:r>
              <a:rPr lang="en-US" altLang="zh-CN" sz="18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对应了一个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，用</a:t>
            </a:r>
            <a:r>
              <a:rPr lang="en-US" altLang="zh-CN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保存节省了空间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382" y="2194476"/>
            <a:ext cx="2028119" cy="93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bigdate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保存了爬取的每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一个网页的出链接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367112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数据获取结果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678" y="959265"/>
            <a:ext cx="800732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由于有些网页为图片，无网页名称，后期计算</a:t>
            </a:r>
            <a:r>
              <a:rPr lang="en-US" altLang="zh-CN" sz="18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值极小，可视化时可忽略不计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765" y="2194476"/>
            <a:ext cx="2207656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smalldate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保存了爬取的每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一个网页的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及网页名称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7509" y="1749899"/>
            <a:ext cx="62007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3931908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978345" y="119080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731645" y="2517561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78345" y="3733008"/>
            <a:ext cx="753299" cy="7532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198540" y="1842145"/>
            <a:ext cx="666390" cy="39566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364018" y="2894210"/>
            <a:ext cx="119742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71514" y="3542657"/>
            <a:ext cx="720442" cy="38036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/>
          <p:cNvGrpSpPr/>
          <p:nvPr/>
        </p:nvGrpSpPr>
        <p:grpSpPr>
          <a:xfrm>
            <a:off x="3009417" y="1081738"/>
            <a:ext cx="4566499" cy="598372"/>
            <a:chOff x="4012556" y="1375083"/>
            <a:chExt cx="5516462" cy="797830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443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A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  <a:sym typeface="Arial" panose="020B0604020202020204" pitchFamily="34" charset="0"/>
                </a:rPr>
                <a:t>：运用多线程减少了访问网页时间，使爬虫效率提高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4822311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：数据量太大，爬取速度太慢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"/>
          <p:cNvGrpSpPr/>
          <p:nvPr/>
        </p:nvGrpSpPr>
        <p:grpSpPr>
          <a:xfrm>
            <a:off x="3484943" y="2346302"/>
            <a:ext cx="4941421" cy="590838"/>
            <a:chOff x="4667920" y="3037969"/>
            <a:chExt cx="5969379" cy="787783"/>
          </a:xfrm>
        </p:grpSpPr>
        <p:sp>
          <p:nvSpPr>
            <p:cNvPr id="14" name="矩形 13"/>
            <p:cNvSpPr/>
            <p:nvPr/>
          </p:nvSpPr>
          <p:spPr>
            <a:xfrm>
              <a:off x="5120837" y="3415811"/>
              <a:ext cx="5516462" cy="409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：加入了线程锁，使文本正常打印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667920" y="3037969"/>
              <a:ext cx="503146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：使用多线程过程中，出现打印数据错误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18"/>
          <p:cNvGrpSpPr/>
          <p:nvPr/>
        </p:nvGrpSpPr>
        <p:grpSpPr>
          <a:xfrm>
            <a:off x="3009416" y="3631139"/>
            <a:ext cx="4566499" cy="1068053"/>
            <a:chOff x="4012555" y="5002204"/>
            <a:chExt cx="5516462" cy="1424073"/>
          </a:xfrm>
        </p:grpSpPr>
        <p:sp>
          <p:nvSpPr>
            <p:cNvPr id="16" name="矩形 15"/>
            <p:cNvSpPr/>
            <p:nvPr/>
          </p:nvSpPr>
          <p:spPr>
            <a:xfrm>
              <a:off x="4012555" y="5342902"/>
              <a:ext cx="5516462" cy="1083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A: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原本使用的是计算</a:t>
              </a:r>
              <a:r>
                <a:rPr lang="en-US" altLang="zh-CN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url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在访问过的队列中的序列数来计算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，多线程后，每个线程速度不一致导致抢占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，会导致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错误，后封装成类及线程锁控制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来解决这个问题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3206596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Q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：多线程后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id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和</a:t>
              </a:r>
              <a:r>
                <a:rPr lang="en-US" altLang="zh-CN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url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对应错误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0" y="1618550"/>
            <a:ext cx="1217495" cy="2368933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76188" y="177842"/>
            <a:ext cx="3262428" cy="90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爬取数据过程中的难点</a:t>
            </a:r>
          </a:p>
          <a:p>
            <a:pPr>
              <a:buNone/>
            </a:pP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8504932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2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数据分析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6855183" y="1750403"/>
            <a:ext cx="1996060" cy="892148"/>
            <a:chOff x="9140243" y="2649839"/>
            <a:chExt cx="2661413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2157001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-1 </a:t>
              </a:r>
              <a:r>
                <a:rPr lang="en-US" altLang="zh-CN" dirty="0" smtClean="0">
                  <a:solidFill>
                    <a:schemeClr val="bg1"/>
                  </a:solidFill>
                  <a:sym typeface="微软雅黑" pitchFamily="34" charset="-122"/>
                </a:rPr>
                <a:t>Pagerank</a:t>
              </a:r>
              <a:r>
                <a:rPr lang="zh-CN" altLang="en-US" dirty="0" smtClean="0">
                  <a:solidFill>
                    <a:schemeClr val="bg1"/>
                  </a:solidFill>
                  <a:sym typeface="微软雅黑" pitchFamily="34" charset="-122"/>
                </a:rPr>
                <a:t>算法</a:t>
              </a:r>
              <a:endParaRPr lang="zh-CN" altLang="en-US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4" y="3037021"/>
              <a:ext cx="259729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2-2 Python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环境下分析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4" y="3429000"/>
              <a:ext cx="2661412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chemeClr val="bg1"/>
                  </a:solidFill>
                </a:rPr>
                <a:t>2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-3 MapReduce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下分析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5168" y="1012830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矩形 10"/>
          <p:cNvSpPr/>
          <p:nvPr/>
        </p:nvSpPr>
        <p:spPr>
          <a:xfrm>
            <a:off x="6855184" y="2603083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2-4 </a:t>
            </a:r>
            <a:r>
              <a:rPr kumimoji="1" lang="zh-CN" altLang="en-US" dirty="0" smtClean="0">
                <a:solidFill>
                  <a:schemeClr val="bg1"/>
                </a:solidFill>
              </a:rPr>
              <a:t>难点解析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690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idx="1"/>
          </p:nvPr>
        </p:nvSpPr>
        <p:spPr>
          <a:xfrm>
            <a:off x="1494235" y="1006078"/>
            <a:ext cx="6172200" cy="3833813"/>
          </a:xfrm>
          <a:ln/>
        </p:spPr>
        <p:txBody>
          <a:bodyPr vert="horz" wrap="square" lIns="68580" tIns="34290" rIns="68580" bIns="34290" anchor="t"/>
          <a:lstStyle/>
          <a:p>
            <a:pPr eaLnBrk="1" hangingPunct="1"/>
            <a:r>
              <a:rPr lang="en-US" altLang="zh-CN" sz="1200" b="1" dirty="0"/>
              <a:t>2</a:t>
            </a:r>
            <a:r>
              <a:rPr lang="zh-CN" altLang="en-US" sz="1200" b="1" dirty="0"/>
              <a:t>）我们用矩阵表示连通图：</a:t>
            </a:r>
          </a:p>
          <a:p>
            <a:pPr marL="0" indent="0">
              <a:buNone/>
            </a:pPr>
            <a:r>
              <a:rPr lang="zh-CN" altLang="en-US" sz="1200" b="1" dirty="0"/>
              <a:t>      用邻接矩阵 </a:t>
            </a:r>
            <a:r>
              <a:rPr lang="en-US" altLang="zh-CN" sz="1200" b="1" dirty="0"/>
              <a:t>P</a:t>
            </a:r>
            <a:r>
              <a:rPr lang="zh-CN" altLang="en-US" sz="1200" b="1" dirty="0"/>
              <a:t>表示这个图中顶点关系 ，如果顶（页面）</a:t>
            </a:r>
            <a:r>
              <a:rPr lang="en-US" altLang="zh-CN" sz="1200" b="1" dirty="0"/>
              <a:t>i</a:t>
            </a:r>
            <a:r>
              <a:rPr lang="zh-CN" altLang="en-US" sz="1200" b="1" dirty="0"/>
              <a:t>向顶</a:t>
            </a:r>
            <a:endParaRPr lang="en-US" altLang="zh-CN" sz="1200" b="1" dirty="0"/>
          </a:p>
          <a:p>
            <a:pPr marL="0" indent="0">
              <a:buNone/>
            </a:pPr>
            <a:r>
              <a:rPr lang="zh-CN" altLang="en-US" sz="1200" b="1" dirty="0"/>
              <a:t>点（页面）</a:t>
            </a:r>
            <a:r>
              <a:rPr lang="en-US" altLang="zh-CN" sz="1200" b="1" dirty="0"/>
              <a:t>j</a:t>
            </a:r>
            <a:r>
              <a:rPr lang="zh-CN" altLang="en-US" sz="1200" b="1" dirty="0"/>
              <a:t>有链接情况 ，则</a:t>
            </a:r>
            <a:r>
              <a:rPr lang="en-US" altLang="zh-CN" sz="1200" b="1" dirty="0">
                <a:solidFill>
                  <a:srgbClr val="FF0000"/>
                </a:solidFill>
              </a:rPr>
              <a:t>pij = 1 </a:t>
            </a:r>
            <a:r>
              <a:rPr lang="zh-CN" altLang="en-US" sz="1200" b="1" dirty="0"/>
              <a:t>，否则</a:t>
            </a:r>
            <a:r>
              <a:rPr lang="en-US" altLang="zh-CN" sz="1200" b="1" dirty="0"/>
              <a:t>pij = 0 </a:t>
            </a:r>
            <a:r>
              <a:rPr lang="zh-CN" altLang="en-US" sz="1200" b="1" dirty="0"/>
              <a:t>如图</a:t>
            </a:r>
            <a:r>
              <a:rPr lang="en-US" altLang="zh-CN" sz="1200" b="1" dirty="0"/>
              <a:t>2</a:t>
            </a:r>
            <a:r>
              <a:rPr lang="zh-CN" altLang="en-US" sz="1200" b="1" dirty="0"/>
              <a:t>，如果网</a:t>
            </a:r>
            <a:endParaRPr lang="en-US" altLang="zh-CN" sz="1200" b="1" dirty="0"/>
          </a:p>
          <a:p>
            <a:pPr marL="0" indent="0">
              <a:buNone/>
            </a:pPr>
            <a:r>
              <a:rPr lang="zh-CN" altLang="en-US" sz="1200" b="1" dirty="0"/>
              <a:t>页文件总数为</a:t>
            </a:r>
            <a:r>
              <a:rPr lang="en-US" altLang="zh-CN" sz="1200" b="1" dirty="0"/>
              <a:t>N </a:t>
            </a:r>
            <a:r>
              <a:rPr lang="zh-CN" altLang="en-US" sz="1200" b="1" dirty="0"/>
              <a:t>， 那么这个网页链接矩阵就是一个</a:t>
            </a:r>
            <a:r>
              <a:rPr lang="en-US" altLang="zh-CN" sz="1200" b="1" dirty="0"/>
              <a:t>N x N </a:t>
            </a:r>
            <a:r>
              <a:rPr lang="zh-CN" altLang="en-US" sz="1200" b="1" dirty="0"/>
              <a:t>的矩 阵 </a:t>
            </a:r>
          </a:p>
          <a:p>
            <a:pPr eaLnBrk="1" hangingPunct="1"/>
            <a:r>
              <a:rPr lang="en-US" altLang="zh-CN" sz="1200" b="1" dirty="0"/>
              <a:t>3</a:t>
            </a:r>
            <a:r>
              <a:rPr lang="zh-CN" altLang="en-US" sz="1200" b="1" dirty="0"/>
              <a:t>）网页链接概率矩阵</a:t>
            </a:r>
          </a:p>
          <a:p>
            <a:pPr marL="0" indent="0">
              <a:buNone/>
            </a:pPr>
            <a:r>
              <a:rPr lang="zh-CN" altLang="en-US" sz="1200" b="1" dirty="0"/>
              <a:t>      然后将</a:t>
            </a:r>
            <a:r>
              <a:rPr lang="zh-CN" altLang="en-US" sz="1200" b="1" dirty="0">
                <a:solidFill>
                  <a:srgbClr val="FF0000"/>
                </a:solidFill>
              </a:rPr>
              <a:t>每一行除以该行非零数字之和</a:t>
            </a:r>
            <a:r>
              <a:rPr lang="zh-CN" altLang="en-US" sz="1200" b="1" dirty="0"/>
              <a:t>，即（每行非</a:t>
            </a:r>
            <a:r>
              <a:rPr lang="en-US" altLang="zh-CN" sz="1200" b="1" dirty="0"/>
              <a:t>0</a:t>
            </a:r>
            <a:r>
              <a:rPr lang="zh-CN" altLang="en-US" sz="1200" b="1" dirty="0"/>
              <a:t>数之和就是链接网个数）则得到新矩阵</a:t>
            </a:r>
            <a:r>
              <a:rPr lang="en-US" altLang="zh-CN" sz="1200" b="1" dirty="0"/>
              <a:t>P’</a:t>
            </a:r>
            <a:r>
              <a:rPr lang="zh-CN" altLang="en-US" sz="1200" b="1" dirty="0"/>
              <a:t>，如图</a:t>
            </a:r>
            <a:r>
              <a:rPr lang="en-US" altLang="zh-CN" sz="1200" b="1" dirty="0"/>
              <a:t>3</a:t>
            </a:r>
            <a:r>
              <a:rPr lang="zh-CN" altLang="en-US" sz="1200" b="1" dirty="0"/>
              <a:t>所示。 这个矩阵记录了 每个网页跳转到其他网页的概率，即其中</a:t>
            </a:r>
            <a:r>
              <a:rPr lang="en-US" altLang="zh-CN" sz="1200" b="1" dirty="0"/>
              <a:t>i</a:t>
            </a:r>
            <a:r>
              <a:rPr lang="zh-CN" altLang="en-US" sz="1200" b="1" dirty="0"/>
              <a:t>行</a:t>
            </a:r>
            <a:r>
              <a:rPr lang="en-US" altLang="zh-CN" sz="1200" b="1" dirty="0"/>
              <a:t>j</a:t>
            </a:r>
            <a:r>
              <a:rPr lang="zh-CN" altLang="en-US" sz="1200" b="1" dirty="0"/>
              <a:t>列的值表示用户从页面</a:t>
            </a:r>
            <a:r>
              <a:rPr lang="en-US" altLang="zh-CN" sz="1200" b="1" dirty="0"/>
              <a:t>i </a:t>
            </a:r>
            <a:r>
              <a:rPr lang="zh-CN" altLang="en-US" sz="1200" b="1" dirty="0"/>
              <a:t>转到页面</a:t>
            </a:r>
            <a:r>
              <a:rPr lang="en-US" altLang="zh-CN" sz="1200" b="1" dirty="0"/>
              <a:t>j</a:t>
            </a:r>
            <a:r>
              <a:rPr lang="zh-CN" altLang="en-US" sz="1200" b="1" dirty="0"/>
              <a:t>的概率。图</a:t>
            </a:r>
            <a:r>
              <a:rPr lang="en-US" altLang="zh-CN" sz="1200" b="1" dirty="0"/>
              <a:t>1 </a:t>
            </a:r>
            <a:r>
              <a:rPr lang="zh-CN" altLang="en-US" sz="1200" b="1" dirty="0"/>
              <a:t>中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页面链向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，所以一个用户从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跳转到</a:t>
            </a:r>
            <a:r>
              <a:rPr lang="en-US" altLang="zh-CN" sz="1200" b="1" dirty="0"/>
              <a:t>B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C</a:t>
            </a:r>
            <a:r>
              <a:rPr lang="zh-CN" altLang="en-US" sz="1200" b="1" dirty="0"/>
              <a:t>的概率各为</a:t>
            </a:r>
            <a:r>
              <a:rPr lang="en-US" altLang="zh-CN" sz="1200" b="1" dirty="0"/>
              <a:t>1/2</a:t>
            </a:r>
            <a:r>
              <a:rPr lang="zh-CN" altLang="en-US" sz="1200" b="1" dirty="0"/>
              <a:t>。</a:t>
            </a:r>
          </a:p>
          <a:p>
            <a:pPr eaLnBrk="1" hangingPunct="1"/>
            <a:r>
              <a:rPr lang="en-US" altLang="zh-CN" sz="1200" b="1" dirty="0"/>
              <a:t>4</a:t>
            </a:r>
            <a:r>
              <a:rPr lang="zh-CN" altLang="en-US" sz="1200" b="1" dirty="0"/>
              <a:t>）概率转移矩阵</a:t>
            </a:r>
            <a:r>
              <a:rPr lang="en-US" altLang="zh-CN" sz="1200" b="1" dirty="0"/>
              <a:t>P</a:t>
            </a:r>
          </a:p>
          <a:p>
            <a:pPr eaLnBrk="1" hangingPunct="1"/>
            <a:r>
              <a:rPr lang="zh-CN" altLang="en-US" sz="1200" b="1" dirty="0"/>
              <a:t>采用</a:t>
            </a:r>
            <a:r>
              <a:rPr lang="en-US" altLang="zh-CN" sz="1200" b="1" dirty="0"/>
              <a:t>P’ </a:t>
            </a:r>
            <a:r>
              <a:rPr lang="zh-CN" altLang="en-US" sz="1200" b="1" dirty="0"/>
              <a:t>的转置矩 阵进行计算， 也就是上面提到的概率转移矩阵</a:t>
            </a:r>
            <a:r>
              <a:rPr lang="en-US" altLang="zh-CN" sz="1200" b="1" dirty="0"/>
              <a:t>P </a:t>
            </a:r>
            <a:r>
              <a:rPr lang="zh-CN" altLang="en-US" sz="1200" b="1" dirty="0"/>
              <a:t>。 如图</a:t>
            </a:r>
            <a:r>
              <a:rPr lang="en-US" altLang="zh-CN" sz="1200" b="1" dirty="0"/>
              <a:t>4</a:t>
            </a:r>
            <a:r>
              <a:rPr lang="zh-CN" altLang="en-US" sz="1200" b="1" dirty="0"/>
              <a:t>所示：</a:t>
            </a:r>
          </a:p>
          <a:p>
            <a:pPr eaLnBrk="1" hangingPunct="1">
              <a:buNone/>
            </a:pPr>
            <a:r>
              <a:rPr lang="zh-CN" altLang="en-US" sz="1200" b="1" dirty="0"/>
              <a:t>   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68580" tIns="34290" rIns="68580" bIns="34290" anchor="ctr"/>
          <a:lstStyle/>
          <a:p>
            <a:pPr eaLnBrk="1" hangingPunct="1"/>
            <a:r>
              <a:rPr lang="en-US" altLang="zh-CN" sz="3000" dirty="0"/>
              <a:t/>
            </a:r>
            <a:br>
              <a:rPr lang="en-US" altLang="zh-CN" sz="3000" dirty="0"/>
            </a:br>
            <a:r>
              <a:rPr lang="en-US" altLang="zh-CN" sz="3000" dirty="0"/>
              <a:t/>
            </a:r>
            <a:br>
              <a:rPr lang="en-US" altLang="zh-CN" sz="3000" dirty="0"/>
            </a:br>
            <a:r>
              <a:rPr lang="en-US" altLang="zh-CN" sz="3000"/>
              <a:t/>
            </a:r>
            <a:br>
              <a:rPr lang="en-US" altLang="zh-CN" sz="3000"/>
            </a:br>
            <a:r>
              <a:rPr lang="en-US" altLang="zh-CN" sz="3000" smtClean="0"/>
              <a:t>2.</a:t>
            </a:r>
            <a:r>
              <a:rPr lang="en-US" altLang="zh-CN" sz="3000" dirty="0" smtClean="0"/>
              <a:t>1</a:t>
            </a:r>
            <a:r>
              <a:rPr lang="zh-CN" altLang="en-US" sz="3000" smtClean="0"/>
              <a:t>步</a:t>
            </a:r>
            <a:r>
              <a:rPr lang="zh-CN" altLang="en-US" sz="3000" dirty="0"/>
              <a:t>骤： </a:t>
            </a:r>
            <a:br>
              <a:rPr lang="zh-CN" altLang="en-US" sz="3000" dirty="0"/>
            </a:br>
            <a:endParaRPr lang="zh-CN" altLang="en-US" sz="3000" dirty="0"/>
          </a:p>
        </p:txBody>
      </p:sp>
      <p:pic>
        <p:nvPicPr>
          <p:cNvPr id="27652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935" y="3327797"/>
            <a:ext cx="4968478" cy="168473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3" name="Rectangle 4"/>
          <p:cNvSpPr/>
          <p:nvPr/>
        </p:nvSpPr>
        <p:spPr>
          <a:xfrm>
            <a:off x="1143001" y="-126958"/>
            <a:ext cx="184731" cy="253916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sz="10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96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idx="1"/>
          </p:nvPr>
        </p:nvSpPr>
        <p:spPr>
          <a:xfrm>
            <a:off x="1494235" y="1491853"/>
            <a:ext cx="6172200" cy="3348038"/>
          </a:xfrm>
          <a:ln/>
        </p:spPr>
        <p:txBody>
          <a:bodyPr vert="horz" wrap="square" lIns="68580" tIns="34290" rIns="68580" bIns="34290" anchor="t"/>
          <a:lstStyle/>
          <a:p>
            <a:pPr eaLnBrk="1" hangingPunct="1"/>
            <a:endParaRPr lang="en-US" altLang="zh-CN" sz="1350" b="1" dirty="0"/>
          </a:p>
          <a:p>
            <a:pPr eaLnBrk="1" hangingPunct="1"/>
            <a:endParaRPr lang="en-US" altLang="zh-CN" sz="1350" b="1" dirty="0"/>
          </a:p>
        </p:txBody>
      </p:sp>
      <p:sp>
        <p:nvSpPr>
          <p:cNvPr id="28675" name="Rectangle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68580" tIns="34290" rIns="68580" bIns="34290" anchor="ctr"/>
          <a:lstStyle/>
          <a:p>
            <a:pPr eaLnBrk="1" hangingPunct="1"/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 smtClean="0"/>
              <a:t>2.2  </a:t>
            </a:r>
            <a:r>
              <a:rPr lang="en-US" altLang="zh-CN" b="1" dirty="0"/>
              <a:t>A</a:t>
            </a:r>
            <a:r>
              <a:rPr lang="zh-CN" altLang="en-US" b="1" dirty="0"/>
              <a:t>矩阵计算过程。</a:t>
            </a:r>
            <a:r>
              <a:rPr lang="zh-CN" altLang="en-US" dirty="0"/>
              <a:t> </a:t>
            </a:r>
          </a:p>
        </p:txBody>
      </p:sp>
      <p:sp>
        <p:nvSpPr>
          <p:cNvPr id="28676" name="Rectangle 4"/>
          <p:cNvSpPr/>
          <p:nvPr/>
        </p:nvSpPr>
        <p:spPr>
          <a:xfrm>
            <a:off x="1143001" y="-126958"/>
            <a:ext cx="184731" cy="253916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sz="1050" dirty="0">
              <a:latin typeface="Arial" panose="020B0604020202020204" pitchFamily="34" charset="0"/>
            </a:endParaRPr>
          </a:p>
        </p:txBody>
      </p:sp>
      <p:pic>
        <p:nvPicPr>
          <p:cNvPr id="2867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06" y="1221582"/>
            <a:ext cx="3557588" cy="3621881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xmlns="" val="5507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idx="1"/>
          </p:nvPr>
        </p:nvSpPr>
        <p:spPr>
          <a:xfrm>
            <a:off x="1494235" y="1491853"/>
            <a:ext cx="6172200" cy="3348038"/>
          </a:xfrm>
          <a:ln/>
        </p:spPr>
        <p:txBody>
          <a:bodyPr vert="horz" wrap="square" lIns="68580" tIns="34290" rIns="68580" bIns="34290" anchor="t"/>
          <a:lstStyle/>
          <a:p>
            <a:pPr eaLnBrk="1" hangingPunct="1"/>
            <a:endParaRPr lang="en-US" altLang="zh-CN" sz="1350" b="1" dirty="0"/>
          </a:p>
          <a:p>
            <a:pPr eaLnBrk="1" hangingPunct="1"/>
            <a:endParaRPr lang="en-US" altLang="zh-CN" sz="1350" b="1" dirty="0"/>
          </a:p>
        </p:txBody>
      </p:sp>
      <p:sp>
        <p:nvSpPr>
          <p:cNvPr id="29699" name="Rectangle 3"/>
          <p:cNvSpPr>
            <a:spLocks noGrp="1"/>
          </p:cNvSpPr>
          <p:nvPr>
            <p:ph type="title"/>
          </p:nvPr>
        </p:nvSpPr>
        <p:spPr>
          <a:xfrm>
            <a:off x="225097" y="120380"/>
            <a:ext cx="6172200" cy="554831"/>
          </a:xfrm>
          <a:ln/>
        </p:spPr>
        <p:txBody>
          <a:bodyPr vert="horz" wrap="square" lIns="68580" tIns="34290" rIns="68580" bIns="34290" anchor="ctr"/>
          <a:lstStyle/>
          <a:p>
            <a:pPr eaLnBrk="1" hangingPunct="1"/>
            <a:r>
              <a:rPr lang="en-US" altLang="zh-CN" sz="1800" dirty="0" smtClean="0"/>
              <a:t>2.3  </a:t>
            </a:r>
            <a:r>
              <a:rPr lang="zh-CN" altLang="en-US" sz="1800" dirty="0"/>
              <a:t>循环迭代计算</a:t>
            </a:r>
            <a:r>
              <a:rPr lang="en-US" altLang="zh-CN" sz="1800" dirty="0"/>
              <a:t>PageRank</a:t>
            </a:r>
            <a:r>
              <a:rPr lang="zh-CN" altLang="en-US" sz="1800" dirty="0"/>
              <a:t>的过程</a:t>
            </a:r>
            <a:r>
              <a:rPr lang="zh-CN" altLang="en-US" sz="3000" dirty="0"/>
              <a:t> </a:t>
            </a:r>
          </a:p>
        </p:txBody>
      </p:sp>
      <p:sp>
        <p:nvSpPr>
          <p:cNvPr id="29700" name="Rectangle 4"/>
          <p:cNvSpPr/>
          <p:nvPr/>
        </p:nvSpPr>
        <p:spPr>
          <a:xfrm>
            <a:off x="1143001" y="-126958"/>
            <a:ext cx="184731" cy="253916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endParaRPr lang="zh-CN" altLang="en-US" sz="1050" dirty="0">
              <a:latin typeface="Arial" panose="020B0604020202020204" pitchFamily="34" charset="0"/>
            </a:endParaRPr>
          </a:p>
        </p:txBody>
      </p:sp>
      <p:pic>
        <p:nvPicPr>
          <p:cNvPr id="29701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241" y="897732"/>
            <a:ext cx="5329238" cy="348972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xmlns="" val="12633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36888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4B3B124-BAF3-440C-93D1-E850B8C52A89}"/>
              </a:ext>
            </a:extLst>
          </p:cNvPr>
          <p:cNvSpPr txBox="1"/>
          <p:nvPr/>
        </p:nvSpPr>
        <p:spPr>
          <a:xfrm>
            <a:off x="0" y="775159"/>
            <a:ext cx="292740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此处我们使用上次课程所讲的思路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数据结构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邻接矩阵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有向图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		  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存储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值的结果向量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通过结果向量与邻接矩阵迭代相乘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计算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值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237E1CD-7DC4-4649-8C15-7934D9EA8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27" y="775159"/>
            <a:ext cx="7154849" cy="37729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375446B-813A-4014-A64D-0A69B9F489F1}"/>
              </a:ext>
            </a:extLst>
          </p:cNvPr>
          <p:cNvSpPr txBox="1"/>
          <p:nvPr/>
        </p:nvSpPr>
        <p:spPr>
          <a:xfrm>
            <a:off x="4387269" y="370336"/>
            <a:ext cx="902811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初始文件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03738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36888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C2FEAD-2C9D-4170-939A-E737CF2E8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" y="1126404"/>
            <a:ext cx="9083827" cy="41761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47143E-F62B-4178-9DBF-75E5C3D0F53B}"/>
              </a:ext>
            </a:extLst>
          </p:cNvPr>
          <p:cNvSpPr txBox="1"/>
          <p:nvPr/>
        </p:nvSpPr>
        <p:spPr>
          <a:xfrm>
            <a:off x="501585" y="690711"/>
            <a:ext cx="8299067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对图进行初始化 即根据原始的邻接图 给每一个点计算出走这条边的概率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每一个点代表的是一条出链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868451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36888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47143E-F62B-4178-9DBF-75E5C3D0F53B}"/>
              </a:ext>
            </a:extLst>
          </p:cNvPr>
          <p:cNvSpPr txBox="1"/>
          <p:nvPr/>
        </p:nvSpPr>
        <p:spPr>
          <a:xfrm>
            <a:off x="422466" y="713119"/>
            <a:ext cx="243207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给每一个出链加入阻尼系数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AC3A5F4-5082-41C5-A12C-79664C5B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2" y="1131444"/>
            <a:ext cx="4054191" cy="14403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3D9A1AF-E43F-4720-9960-92F7CA0B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33" y="2433122"/>
            <a:ext cx="7239627" cy="27547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C45982F5-695E-4ADF-A566-C4482D9040BD}"/>
              </a:ext>
            </a:extLst>
          </p:cNvPr>
          <p:cNvSpPr txBox="1"/>
          <p:nvPr/>
        </p:nvSpPr>
        <p:spPr>
          <a:xfrm>
            <a:off x="4238046" y="2543421"/>
            <a:ext cx="4222631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关键代码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迭代计算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值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保存在结果向量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self.PR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xmlns="" val="191371768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Freeform 5"/>
          <p:cNvSpPr>
            <a:spLocks/>
          </p:cNvSpPr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矩形 68"/>
          <p:cNvSpPr>
            <a:spLocks noChangeArrowheads="1"/>
          </p:cNvSpPr>
          <p:nvPr/>
        </p:nvSpPr>
        <p:spPr bwMode="auto">
          <a:xfrm>
            <a:off x="4352647" y="1814032"/>
            <a:ext cx="1955335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 smtClean="0">
                <a:solidFill>
                  <a:schemeClr val="accent1"/>
                </a:solidFill>
                <a:sym typeface="微软雅黑" pitchFamily="34" charset="-122"/>
              </a:rPr>
              <a:t>数据可视化</a:t>
            </a:r>
            <a:endParaRPr lang="zh-CN" altLang="en-US" sz="1500" b="1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553371" y="2526661"/>
            <a:ext cx="1551601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 smtClean="0">
                <a:solidFill>
                  <a:schemeClr val="accent1"/>
                </a:solidFill>
                <a:sym typeface="微软雅黑" pitchFamily="34" charset="-122"/>
              </a:rPr>
              <a:t>数据爬取</a:t>
            </a:r>
            <a:endParaRPr lang="zh-CN" altLang="en-US" sz="1500" b="1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sp>
        <p:nvSpPr>
          <p:cNvPr id="47" name="矩形 66"/>
          <p:cNvSpPr>
            <a:spLocks noChangeArrowheads="1"/>
          </p:cNvSpPr>
          <p:nvPr/>
        </p:nvSpPr>
        <p:spPr bwMode="auto">
          <a:xfrm>
            <a:off x="2360353" y="3545134"/>
            <a:ext cx="2025184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 smtClean="0">
                <a:solidFill>
                  <a:schemeClr val="accent1"/>
                </a:solidFill>
                <a:sym typeface="微软雅黑" pitchFamily="34" charset="-122"/>
              </a:rPr>
              <a:t>数据分析</a:t>
            </a:r>
            <a:endParaRPr lang="zh-CN" altLang="en-US" sz="1500" b="1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359868" y="2899728"/>
            <a:ext cx="1988660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 smtClean="0">
                <a:solidFill>
                  <a:schemeClr val="accent1"/>
                </a:solidFill>
                <a:sym typeface="微软雅黑" pitchFamily="34" charset="-122"/>
              </a:rPr>
              <a:t>应用及总结</a:t>
            </a:r>
            <a:endParaRPr lang="zh-CN" altLang="en-US" sz="1500" b="1" dirty="0">
              <a:solidFill>
                <a:schemeClr val="accent1"/>
              </a:solidFill>
              <a:sym typeface="微软雅黑" pitchFamily="34" charset="-122"/>
            </a:endParaRPr>
          </a:p>
        </p:txBody>
      </p:sp>
      <p:grpSp>
        <p:nvGrpSpPr>
          <p:cNvPr id="5" name="组合 51"/>
          <p:cNvGrpSpPr/>
          <p:nvPr/>
        </p:nvGrpSpPr>
        <p:grpSpPr>
          <a:xfrm>
            <a:off x="938783" y="2906306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6" name="组合 54"/>
          <p:cNvGrpSpPr/>
          <p:nvPr/>
        </p:nvGrpSpPr>
        <p:grpSpPr>
          <a:xfrm>
            <a:off x="3003578" y="2739034"/>
            <a:ext cx="749673" cy="749944"/>
            <a:chOff x="3437020" y="3157655"/>
            <a:chExt cx="863676" cy="863988"/>
          </a:xfrm>
        </p:grpSpPr>
        <p:sp>
          <p:nvSpPr>
            <p:cNvPr id="56" name="椭圆 20"/>
            <p:cNvSpPr>
              <a:spLocks noChangeArrowheads="1"/>
            </p:cNvSpPr>
            <p:nvPr/>
          </p:nvSpPr>
          <p:spPr bwMode="auto">
            <a:xfrm>
              <a:off x="3437020" y="3157655"/>
              <a:ext cx="863676" cy="863988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7" name="组合 56"/>
            <p:cNvGrpSpPr/>
            <p:nvPr/>
          </p:nvGrpSpPr>
          <p:grpSpPr>
            <a:xfrm>
              <a:off x="3603965" y="3301680"/>
              <a:ext cx="519264" cy="531742"/>
              <a:chOff x="9901114" y="2870043"/>
              <a:chExt cx="1094967" cy="1121279"/>
            </a:xfrm>
          </p:grpSpPr>
          <p:sp>
            <p:nvSpPr>
              <p:cNvPr id="58" name="Freeform 5"/>
              <p:cNvSpPr>
                <a:spLocks/>
              </p:cNvSpPr>
              <p:nvPr/>
            </p:nvSpPr>
            <p:spPr bwMode="auto">
              <a:xfrm>
                <a:off x="10585467" y="2870043"/>
                <a:ext cx="234963" cy="800500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0044830" y="3280407"/>
                <a:ext cx="289711" cy="34679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0044830" y="3442241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10044830" y="3601186"/>
                <a:ext cx="289711" cy="34679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9901114" y="2953851"/>
                <a:ext cx="1094967" cy="1037471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组合 62"/>
          <p:cNvGrpSpPr/>
          <p:nvPr/>
        </p:nvGrpSpPr>
        <p:grpSpPr>
          <a:xfrm>
            <a:off x="4897499" y="2137195"/>
            <a:ext cx="749673" cy="751322"/>
            <a:chOff x="3437020" y="4201727"/>
            <a:chExt cx="863676" cy="865576"/>
          </a:xfrm>
        </p:grpSpPr>
        <p:sp>
          <p:nvSpPr>
            <p:cNvPr id="64" name="椭圆 21"/>
            <p:cNvSpPr>
              <a:spLocks noChangeArrowheads="1"/>
            </p:cNvSpPr>
            <p:nvPr/>
          </p:nvSpPr>
          <p:spPr bwMode="auto">
            <a:xfrm>
              <a:off x="3437020" y="4201727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3626902" y="4339091"/>
              <a:ext cx="476560" cy="578496"/>
              <a:chOff x="2694" y="1931"/>
              <a:chExt cx="374" cy="454"/>
            </a:xfrm>
            <a:solidFill>
              <a:schemeClr val="bg1"/>
            </a:solidFill>
          </p:grpSpPr>
          <p:sp>
            <p:nvSpPr>
              <p:cNvPr id="66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"/>
              <p:cNvSpPr>
                <a:spLocks/>
              </p:cNvSpPr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8"/>
              <p:cNvSpPr>
                <a:spLocks/>
              </p:cNvSpPr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0" name="Freeform 9"/>
              <p:cNvSpPr>
                <a:spLocks/>
              </p:cNvSpPr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组合 72"/>
          <p:cNvGrpSpPr/>
          <p:nvPr/>
        </p:nvGrpSpPr>
        <p:grpSpPr>
          <a:xfrm>
            <a:off x="6893901" y="2079851"/>
            <a:ext cx="749673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sym typeface="微软雅黑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44844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/>
      <p:bldP spid="46" grpId="0"/>
      <p:bldP spid="47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36888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747143E-F62B-4178-9DBF-75E5C3D0F53B}"/>
              </a:ext>
            </a:extLst>
          </p:cNvPr>
          <p:cNvSpPr txBox="1"/>
          <p:nvPr/>
        </p:nvSpPr>
        <p:spPr>
          <a:xfrm>
            <a:off x="700761" y="698662"/>
            <a:ext cx="952505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运行结果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84094D8-C69E-4A22-ADE4-05BB3BFA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34" y="1336956"/>
            <a:ext cx="2225233" cy="274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9280F09-E889-4309-BCD8-7DBF7B76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90" y="117502"/>
            <a:ext cx="3997394" cy="5143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4B47722-AC0C-4B04-9F8F-37AF5A46DF58}"/>
              </a:ext>
            </a:extLst>
          </p:cNvPr>
          <p:cNvSpPr txBox="1"/>
          <p:nvPr/>
        </p:nvSpPr>
        <p:spPr>
          <a:xfrm>
            <a:off x="2641715" y="1640879"/>
            <a:ext cx="1829347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行表示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id+1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每一行的结果是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值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E35074B-2651-4B6D-A3BE-97C400531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829" y="1058169"/>
            <a:ext cx="4511431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594008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61484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  </a:t>
            </a: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Driver.class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1881B08-DCBD-4A7E-8917-BCD07BD1BAF9}"/>
              </a:ext>
            </a:extLst>
          </p:cNvPr>
          <p:cNvSpPr txBox="1"/>
          <p:nvPr/>
        </p:nvSpPr>
        <p:spPr>
          <a:xfrm>
            <a:off x="476188" y="698662"/>
            <a:ext cx="4523995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同样使用最简单的迭代计算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值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默认进行了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次迭代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2FCA2A3-A967-4BDA-A088-27AF49EB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13" y="1102529"/>
            <a:ext cx="5479255" cy="8306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49C64239-B544-4312-91AD-B2142CF2B419}"/>
              </a:ext>
            </a:extLst>
          </p:cNvPr>
          <p:cNvSpPr txBox="1"/>
          <p:nvPr/>
        </p:nvSpPr>
        <p:spPr>
          <a:xfrm>
            <a:off x="256093" y="1245119"/>
            <a:ext cx="3802644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定义全局变量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阻尼系数即网页数量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50000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A6B0D39-2C57-4121-A317-E2BACEA48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" y="3341635"/>
            <a:ext cx="9144000" cy="13986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1E8FD9A1-EF93-45C8-8996-E194D964B74A}"/>
              </a:ext>
            </a:extLst>
          </p:cNvPr>
          <p:cNvSpPr txBox="1"/>
          <p:nvPr/>
        </p:nvSpPr>
        <p:spPr>
          <a:xfrm>
            <a:off x="349857" y="2335239"/>
            <a:ext cx="4025461" cy="903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全局配置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 1.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加载配置 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		   2.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空格设置为分隔符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(“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默认是制表符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\t”)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		   3.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设置初始的输入输出路径</a:t>
            </a:r>
          </a:p>
        </p:txBody>
      </p:sp>
    </p:spTree>
    <p:extLst>
      <p:ext uri="{BB962C8B-B14F-4D97-AF65-F5344CB8AC3E}">
        <p14:creationId xmlns:p14="http://schemas.microsoft.com/office/powerpoint/2010/main" xmlns="" val="331699908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617252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  </a:t>
            </a: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Driver.class</a:t>
            </a: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E10F42-6B04-4D7D-A422-60878090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1" y="822586"/>
            <a:ext cx="8397968" cy="43209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F6E6EEF1-6757-455E-BDA2-B8E93B1CFB24}"/>
              </a:ext>
            </a:extLst>
          </p:cNvPr>
          <p:cNvSpPr txBox="1"/>
          <p:nvPr/>
        </p:nvSpPr>
        <p:spPr>
          <a:xfrm>
            <a:off x="4572000" y="639505"/>
            <a:ext cx="372409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迭代运行作业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每次作业得到一个更新的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pr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值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BA6FD9D-E86F-42B9-A357-86D60C669E11}"/>
              </a:ext>
            </a:extLst>
          </p:cNvPr>
          <p:cNvSpPr txBox="1"/>
          <p:nvPr/>
        </p:nvSpPr>
        <p:spPr>
          <a:xfrm>
            <a:off x="2612347" y="4045929"/>
            <a:ext cx="3206327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//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把前一次的输出改成下次作业的输入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075184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524534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 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Map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CD42214-367C-4A4D-A92B-7F610A7F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318" y="1102529"/>
            <a:ext cx="9557470" cy="378143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24BC63BE-A85B-4CD2-9689-12E9D6869A0A}"/>
              </a:ext>
            </a:extLst>
          </p:cNvPr>
          <p:cNvSpPr txBox="1"/>
          <p:nvPr/>
        </p:nvSpPr>
        <p:spPr>
          <a:xfrm>
            <a:off x="501585" y="698662"/>
            <a:ext cx="3500767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输入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iValue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为每一行 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context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及上下文环境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944371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524534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 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Map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B7BAD6E-CF45-47CF-A39D-4C589FBC1D95}"/>
              </a:ext>
            </a:extLst>
          </p:cNvPr>
          <p:cNvSpPr txBox="1"/>
          <p:nvPr/>
        </p:nvSpPr>
        <p:spPr>
          <a:xfrm>
            <a:off x="476188" y="811206"/>
            <a:ext cx="143020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的输入数据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25CFB23-317E-4E14-9076-6066447B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2" y="1155916"/>
            <a:ext cx="1928027" cy="609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6D82161-0CA4-44BF-B688-79B063CC5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05" y="1155916"/>
            <a:ext cx="3071126" cy="34826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2920F6B-F318-4205-A99D-06E9F8E4B15E}"/>
              </a:ext>
            </a:extLst>
          </p:cNvPr>
          <p:cNvSpPr txBox="1"/>
          <p:nvPr/>
        </p:nvSpPr>
        <p:spPr>
          <a:xfrm>
            <a:off x="2775005" y="812681"/>
            <a:ext cx="1796995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的输出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EFF756B-9A1C-44F2-A66C-DCEC0779B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008" y="1155916"/>
            <a:ext cx="3551228" cy="35664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D7C6011B-D788-4CB3-AE1B-4A3F9FB5C37B}"/>
              </a:ext>
            </a:extLst>
          </p:cNvPr>
          <p:cNvSpPr txBox="1"/>
          <p:nvPr/>
        </p:nvSpPr>
        <p:spPr>
          <a:xfrm>
            <a:off x="6193117" y="811206"/>
            <a:ext cx="127785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Shuffle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的结果</a:t>
            </a:r>
          </a:p>
        </p:txBody>
      </p:sp>
    </p:spTree>
    <p:extLst>
      <p:ext uri="{BB962C8B-B14F-4D97-AF65-F5344CB8AC3E}">
        <p14:creationId xmlns:p14="http://schemas.microsoft.com/office/powerpoint/2010/main" xmlns="" val="193356736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546976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 </a:t>
            </a:r>
            <a:r>
              <a:rPr lang="en-US" altLang="zh-CN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Reduce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E44EAEC-D596-4C93-8484-C423726C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51" y="1292500"/>
            <a:ext cx="8740897" cy="367315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DFFA911-1816-4F29-99AE-4A2A52163952}"/>
              </a:ext>
            </a:extLst>
          </p:cNvPr>
          <p:cNvSpPr txBox="1"/>
          <p:nvPr/>
        </p:nvSpPr>
        <p:spPr>
          <a:xfrm>
            <a:off x="501585" y="793647"/>
            <a:ext cx="331045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输入为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的输出 经过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shuffle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之后的值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82275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427231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0070B3B-7275-42A7-B892-7231243943F4}"/>
              </a:ext>
            </a:extLst>
          </p:cNvPr>
          <p:cNvSpPr txBox="1"/>
          <p:nvPr/>
        </p:nvSpPr>
        <p:spPr>
          <a:xfrm>
            <a:off x="256652" y="893120"/>
            <a:ext cx="902811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输出结果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BF6071A-D02B-43B5-B313-1799CB33E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52" y="1237830"/>
            <a:ext cx="2895851" cy="33607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FAFAC80-0157-4750-9198-1A1265D4DD9E}"/>
              </a:ext>
            </a:extLst>
          </p:cNvPr>
          <p:cNvSpPr txBox="1"/>
          <p:nvPr/>
        </p:nvSpPr>
        <p:spPr>
          <a:xfrm>
            <a:off x="3287887" y="916974"/>
            <a:ext cx="902811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原始数据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647DC3C-D08C-4076-9F08-5EEC5000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887" y="1261684"/>
            <a:ext cx="2651990" cy="37646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78197B5-5B15-4FE4-9F24-9BCA5F7BE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776" y="1222414"/>
            <a:ext cx="3414265" cy="432109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030040EC-1434-4FAD-B91A-25C5E44D4242}"/>
              </a:ext>
            </a:extLst>
          </p:cNvPr>
          <p:cNvSpPr txBox="1"/>
          <p:nvPr/>
        </p:nvSpPr>
        <p:spPr>
          <a:xfrm>
            <a:off x="6321287" y="787179"/>
            <a:ext cx="2029723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最后一次迭代输出结果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5346986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76188" y="177842"/>
            <a:ext cx="427231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err="1">
                <a:solidFill>
                  <a:schemeClr val="accent1"/>
                </a:solidFill>
                <a:latin typeface="Arial" panose="020B0604020202020204" pitchFamily="34" charset="0"/>
              </a:rPr>
              <a:t>Mapreduce</a:t>
            </a: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环境下数据的处理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0070B3B-7275-42A7-B892-7231243943F4}"/>
              </a:ext>
            </a:extLst>
          </p:cNvPr>
          <p:cNvSpPr txBox="1"/>
          <p:nvPr/>
        </p:nvSpPr>
        <p:spPr>
          <a:xfrm>
            <a:off x="256652" y="893120"/>
            <a:ext cx="144142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第一次迭代结果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FAFAC80-0157-4750-9198-1A1265D4DD9E}"/>
              </a:ext>
            </a:extLst>
          </p:cNvPr>
          <p:cNvSpPr txBox="1"/>
          <p:nvPr/>
        </p:nvSpPr>
        <p:spPr>
          <a:xfrm>
            <a:off x="4572000" y="887743"/>
            <a:ext cx="1620957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最后一次迭代结果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8446FAF-E6A7-4898-AA23-221F78BA4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2" y="1237830"/>
            <a:ext cx="3162574" cy="47400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755149E-BF7A-4690-BADD-15F0A2B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834" y="1237830"/>
            <a:ext cx="3284505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814388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15"/>
          <p:cNvCxnSpPr/>
          <p:nvPr/>
        </p:nvCxnSpPr>
        <p:spPr>
          <a:xfrm flipH="1">
            <a:off x="4546647" y="1739975"/>
            <a:ext cx="6725" cy="2949944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798766" y="1016578"/>
            <a:ext cx="7509212" cy="866516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  <a:cs typeface="微软雅黑"/>
                </a:rPr>
                <a:t>VS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latin typeface="微软雅黑"/>
                  <a:ea typeface="微软雅黑"/>
                  <a:cs typeface="微软雅黑"/>
                </a:rPr>
                <a:t>普通环境图迭代计算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latin typeface="微软雅黑"/>
                  <a:cs typeface="微软雅黑"/>
                </a:rPr>
                <a:t>MapReduce</a:t>
              </a:r>
              <a:r>
                <a:rPr lang="zh-CN" altLang="en-US" b="1" dirty="0">
                  <a:latin typeface="微软雅黑"/>
                  <a:cs typeface="微软雅黑"/>
                </a:rPr>
                <a:t>迭代计算</a:t>
              </a: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对比分析</a:t>
            </a: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791E7B5-D63B-45B7-A6A4-0B277953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90" y="2368019"/>
            <a:ext cx="2943225" cy="485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63B5F40A-F0DB-477F-9A9E-4D5B72C3389E}"/>
              </a:ext>
            </a:extLst>
          </p:cNvPr>
          <p:cNvSpPr txBox="1"/>
          <p:nvPr/>
        </p:nvSpPr>
        <p:spPr>
          <a:xfrm>
            <a:off x="813996" y="2045404"/>
            <a:ext cx="2893741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运行时间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: 40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分钟  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44713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个网页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9050EB1-E395-4C22-8469-2AE07EB90811}"/>
              </a:ext>
            </a:extLst>
          </p:cNvPr>
          <p:cNvSpPr txBox="1"/>
          <p:nvPr/>
        </p:nvSpPr>
        <p:spPr>
          <a:xfrm>
            <a:off x="4794637" y="2093813"/>
            <a:ext cx="350448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伪分布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运行时间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: 20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分钟 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50000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个网页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02290D7-80F6-4F42-91E3-6F5A78D46F76}"/>
              </a:ext>
            </a:extLst>
          </p:cNvPr>
          <p:cNvSpPr txBox="1"/>
          <p:nvPr/>
        </p:nvSpPr>
        <p:spPr>
          <a:xfrm>
            <a:off x="813996" y="3214947"/>
            <a:ext cx="3217547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编写难度更大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占用内存更大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测试过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50000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个网页的图就超出内存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9CD006FB-D5B3-423B-8389-F5307A493F92}"/>
              </a:ext>
            </a:extLst>
          </p:cNvPr>
          <p:cNvSpPr txBox="1"/>
          <p:nvPr/>
        </p:nvSpPr>
        <p:spPr>
          <a:xfrm>
            <a:off x="4794637" y="3305718"/>
            <a:ext cx="4751622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编写难度简单一点只需要编写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map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reduce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两个部分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    其他的都自动完成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3EF52FE-664C-407B-93D4-184CAB816D18}"/>
              </a:ext>
            </a:extLst>
          </p:cNvPr>
          <p:cNvSpPr txBox="1"/>
          <p:nvPr/>
        </p:nvSpPr>
        <p:spPr>
          <a:xfrm>
            <a:off x="4985420" y="4030604"/>
            <a:ext cx="2159566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基本上对网页数量无限制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68BF3DC4-A170-4E09-8F42-5988EE5294B5}"/>
              </a:ext>
            </a:extLst>
          </p:cNvPr>
          <p:cNvSpPr txBox="1"/>
          <p:nvPr/>
        </p:nvSpPr>
        <p:spPr>
          <a:xfrm>
            <a:off x="798766" y="4444779"/>
            <a:ext cx="1590500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不需要关心环境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EE490A57-8FF1-41F3-AF8D-D2388969C5DD}"/>
              </a:ext>
            </a:extLst>
          </p:cNvPr>
          <p:cNvSpPr txBox="1"/>
          <p:nvPr/>
        </p:nvSpPr>
        <p:spPr>
          <a:xfrm>
            <a:off x="4794637" y="4517564"/>
            <a:ext cx="217880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环境配置花了大量时间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022393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7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446824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数据可视化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19698" y="1763234"/>
            <a:ext cx="186494" cy="1202266"/>
            <a:chOff x="5836991" y="1464403"/>
            <a:chExt cx="186494" cy="1202266"/>
          </a:xfrm>
        </p:grpSpPr>
        <p:grpSp>
          <p:nvGrpSpPr>
            <p:cNvPr id="3" name="组合 30"/>
            <p:cNvGrpSpPr/>
            <p:nvPr/>
          </p:nvGrpSpPr>
          <p:grpSpPr>
            <a:xfrm>
              <a:off x="5838754" y="1774521"/>
              <a:ext cx="184731" cy="892148"/>
              <a:chOff x="9140243" y="2649839"/>
              <a:chExt cx="246308" cy="1189530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9140243" y="2649839"/>
                <a:ext cx="246308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zh-CN" altLang="en-US" dirty="0">
                  <a:solidFill>
                    <a:schemeClr val="bg1"/>
                  </a:solidFill>
                  <a:sym typeface="微软雅黑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140243" y="3037021"/>
                <a:ext cx="246308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9140243" y="3429000"/>
                <a:ext cx="246308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5836991" y="1464403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0306" y="1058435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10328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71F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Part</a:t>
            </a:r>
            <a:r>
              <a:rPr lang="en-US" altLang="zh-CN" sz="5400" b="1" dirty="0">
                <a:solidFill>
                  <a:schemeClr val="bg1"/>
                </a:solidFill>
              </a:rPr>
              <a:t>1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198515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数据爬取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6548902" y="1909285"/>
            <a:ext cx="1260281" cy="892148"/>
            <a:chOff x="9140243" y="2649839"/>
            <a:chExt cx="1680374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en-US" altLang="zh-CN" dirty="0" smtClean="0">
                  <a:solidFill>
                    <a:schemeClr val="bg1"/>
                  </a:solidFill>
                </a:rPr>
                <a:t>1-1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爬取思路</a:t>
              </a:r>
              <a:endParaRPr lang="zh-CN" altLang="en-US" dirty="0">
                <a:solidFill>
                  <a:schemeClr val="bg1"/>
                </a:solidFill>
                <a:sym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14117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1-2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代码实现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3" y="3429000"/>
              <a:ext cx="1680374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1-3 </a:t>
              </a:r>
              <a:r>
                <a:rPr kumimoji="1" lang="zh-CN" altLang="en-US" dirty="0" smtClean="0">
                  <a:solidFill>
                    <a:schemeClr val="bg1"/>
                  </a:solidFill>
                </a:rPr>
                <a:t>难点分析</a:t>
              </a:r>
              <a:r>
                <a:rPr kumimoji="1" lang="en-US" altLang="zh-CN" dirty="0" smtClean="0">
                  <a:solidFill>
                    <a:schemeClr val="bg1"/>
                  </a:solidFill>
                </a:rPr>
                <a:t>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7967" y="1164127"/>
            <a:ext cx="1006473" cy="1006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246313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成果可视化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21345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4007" y="872455"/>
            <a:ext cx="7457813" cy="62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以下是所爬取网站中部分网站的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ID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及名称，选取其中的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5000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条数据使用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Gephi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实现关系可视化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188" y="1217165"/>
            <a:ext cx="7646924" cy="379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725870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成果可视化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21345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8840" y="639505"/>
            <a:ext cx="7457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Gephi</a:t>
            </a:r>
            <a:r>
              <a:rPr lang="zh-CN" altLang="en-US" dirty="0"/>
              <a:t>是一款处理关系数据的软件。</a:t>
            </a:r>
          </a:p>
          <a:p>
            <a:r>
              <a:rPr lang="zh-CN" altLang="en-US" dirty="0"/>
              <a:t>比如在人群中，谁喜欢谁；在微博等社交媒体上，谁关注谁；在选举中，谁投票给谁；在组织中，谁与谁有合作关系等。</a:t>
            </a:r>
          </a:p>
          <a:p>
            <a:r>
              <a:rPr lang="zh-CN" altLang="en-US" dirty="0" smtClean="0"/>
              <a:t>网站与网站之间的链接关系</a:t>
            </a:r>
            <a:r>
              <a:rPr lang="zh-CN" altLang="en-US" dirty="0"/>
              <a:t>数据在实际输入</a:t>
            </a:r>
            <a:r>
              <a:rPr lang="en-US" altLang="zh-CN" dirty="0" err="1"/>
              <a:t>Gephi</a:t>
            </a:r>
            <a:r>
              <a:rPr lang="zh-CN" altLang="en-US" dirty="0"/>
              <a:t>时，一般格式如下：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5396" y="1593612"/>
            <a:ext cx="3562350" cy="2990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113" y="2569012"/>
            <a:ext cx="36324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在</a:t>
            </a:r>
            <a:r>
              <a:rPr lang="en-US" altLang="zh-CN" dirty="0" err="1"/>
              <a:t>csv</a:t>
            </a:r>
            <a:r>
              <a:rPr lang="zh-CN" altLang="en-US" dirty="0"/>
              <a:t>文件中，所有数据的每一行都有一个源节点指向目标节点，类似于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的形式。在使用文本工具进行编辑后导入</a:t>
            </a:r>
            <a:r>
              <a:rPr lang="en-US" altLang="zh-CN" dirty="0" err="1"/>
              <a:t>Gephi</a:t>
            </a:r>
            <a:r>
              <a:rPr lang="zh-CN" altLang="en-US" dirty="0"/>
              <a:t>，可以生成相应的</a:t>
            </a:r>
            <a:r>
              <a:rPr lang="zh-CN" altLang="en-US" dirty="0" smtClean="0"/>
              <a:t>图形。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250544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成果可视化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21345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4006" y="662717"/>
            <a:ext cx="743264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选取网站数据的其中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5000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条导入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Gephi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，使用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PageRank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值渲染，生成以下图形：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5897" y="1127405"/>
            <a:ext cx="5582957" cy="39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721180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成果可视化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21345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1744" y="721452"/>
            <a:ext cx="277675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该图是整体图的局部，节点标签表示网页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r>
              <a:rPr lang="en-US" altLang="zh-CN" sz="14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Gephi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的图形有方向指向，位于中间的某个节点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60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入边最多，十分醒目，则说明此节点链入的网页比周围其他节点多，相应的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PageRank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值也较大。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791" y="813191"/>
            <a:ext cx="6060583" cy="336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2702184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476188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成果可视化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39787" y="121345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9291" y="835072"/>
            <a:ext cx="5113543" cy="30723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938" y="490362"/>
            <a:ext cx="7759904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最终，统计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PageRank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值最高的几个网站列举如下：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6938" y="3907450"/>
            <a:ext cx="7449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</a:t>
            </a:r>
            <a:r>
              <a:rPr lang="en-US" altLang="zh-CN" sz="10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ID                  </a:t>
            </a:r>
            <a:r>
              <a:rPr lang="zh-CN" altLang="en-US" sz="10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网站名称</a:t>
            </a:r>
            <a:endParaRPr lang="en-US" altLang="zh-CN" sz="10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 0                    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浪首页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,http://www.sina.com.cn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13                   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浪网站导航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新浪网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,http://news.sina.com.cn/guide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728                 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浪博客首页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新浪网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,http://blog.sina.com.cn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 1079               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浪游戏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最新网游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手游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单机游戏资讯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排行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下载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大型中文游戏媒体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,http://games.sina.com.cn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</a:p>
          <a:p>
            <a:pPr>
              <a:lnSpc>
                <a:spcPct val="130000"/>
              </a:lnSpc>
            </a:pP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1366               </a:t>
            </a:r>
            <a:r>
              <a:rPr lang="zh-CN" altLang="en-US" sz="10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全国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高校排名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全国大学排行榜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大学报考指南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新浪院校库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_</a:t>
            </a:r>
            <a:r>
              <a: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</a:rPr>
              <a:t>新浪教育</a:t>
            </a:r>
            <a:r>
              <a: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</a:rPr>
              <a:t>,http://edu.sina.com.cn/college/</a:t>
            </a:r>
            <a:endParaRPr lang="zh-CN" altLang="en-US" sz="10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537714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 smtClean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  <a:endParaRPr lang="zh-CN" altLang="en-US" sz="50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4675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49" name="TextBox 30"/>
          <p:cNvSpPr txBox="1"/>
          <p:nvPr/>
        </p:nvSpPr>
        <p:spPr>
          <a:xfrm>
            <a:off x="616343" y="817084"/>
            <a:ext cx="1107992" cy="36933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爬虫思路</a:t>
            </a:r>
            <a:endParaRPr lang="zh-CN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29"/>
          <p:cNvSpPr txBox="1"/>
          <p:nvPr/>
        </p:nvSpPr>
        <p:spPr>
          <a:xfrm>
            <a:off x="661092" y="1206031"/>
            <a:ext cx="8122594" cy="2954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从预先定义好的新浪主页开始爬虫，爬取主页中的链接，再从爬取的链接中爬下一层链接，以此类推爬五层，如下图：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398293" y="1733265"/>
            <a:ext cx="1324096" cy="5186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397271" y="2634018"/>
            <a:ext cx="1032030" cy="5595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302758" y="2634018"/>
            <a:ext cx="1119117" cy="5595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61092" y="4012442"/>
            <a:ext cx="813733" cy="55955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913286" y="3903260"/>
            <a:ext cx="1143813" cy="668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2" idx="2"/>
          </p:cNvCxnSpPr>
          <p:nvPr/>
        </p:nvCxnSpPr>
        <p:spPr>
          <a:xfrm flipH="1">
            <a:off x="2129051" y="1992573"/>
            <a:ext cx="1269242" cy="6141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2" idx="4"/>
            <a:endCxn id="4" idx="0"/>
          </p:cNvCxnSpPr>
          <p:nvPr/>
        </p:nvCxnSpPr>
        <p:spPr>
          <a:xfrm flipH="1">
            <a:off x="3862317" y="2251880"/>
            <a:ext cx="198024" cy="382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622878" y="2913797"/>
            <a:ext cx="12282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346209" y="2913797"/>
            <a:ext cx="68239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137779" y="2913797"/>
            <a:ext cx="13647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8540" y="1652120"/>
            <a:ext cx="53396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endParaRPr lang="zh-CN" alt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6251" y="2673284"/>
            <a:ext cx="533960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endParaRPr lang="zh-CN" alt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09" y="3951398"/>
            <a:ext cx="533960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endParaRPr lang="zh-CN" alt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endCxn id="5" idx="0"/>
          </p:cNvCxnSpPr>
          <p:nvPr/>
        </p:nvCxnSpPr>
        <p:spPr>
          <a:xfrm flipH="1">
            <a:off x="1067959" y="3193576"/>
            <a:ext cx="656376" cy="818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6" idx="0"/>
          </p:cNvCxnSpPr>
          <p:nvPr/>
        </p:nvCxnSpPr>
        <p:spPr>
          <a:xfrm>
            <a:off x="2129051" y="3195735"/>
            <a:ext cx="356142" cy="707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4" idx="4"/>
          </p:cNvCxnSpPr>
          <p:nvPr/>
        </p:nvCxnSpPr>
        <p:spPr>
          <a:xfrm>
            <a:off x="3862317" y="3193576"/>
            <a:ext cx="341193" cy="7096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3684896" y="3951398"/>
            <a:ext cx="1146411" cy="5224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5622878" y="3951398"/>
            <a:ext cx="122829" cy="610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46210" y="3903260"/>
            <a:ext cx="95534" cy="786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137779" y="3903260"/>
            <a:ext cx="136478" cy="1091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830211" y="4926842"/>
            <a:ext cx="172289" cy="545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474825" y="4926842"/>
            <a:ext cx="249510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129051" y="4926842"/>
            <a:ext cx="189304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9628161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6902" y="639505"/>
            <a:ext cx="61722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7144" y="1733266"/>
            <a:ext cx="243611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导包及建立</a:t>
            </a:r>
            <a:r>
              <a:rPr lang="en-US" altLang="zh-CN" sz="16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实体类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-----〉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40474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1311" y="69537"/>
            <a:ext cx="6371727" cy="50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792" y="1965278"/>
            <a:ext cx="1760418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爬虫主程序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-----〉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66015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0647" y="0"/>
            <a:ext cx="51911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792" y="2890942"/>
            <a:ext cx="5631393" cy="225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149" y="1392072"/>
            <a:ext cx="2922595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多线程减少网页访问时间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----〉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8221" y="4017220"/>
            <a:ext cx="2170787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〈-----</a:t>
            </a: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获取网页源代码</a:t>
            </a:r>
          </a:p>
        </p:txBody>
      </p:sp>
    </p:spTree>
    <p:extLst>
      <p:ext uri="{BB962C8B-B14F-4D97-AF65-F5344CB8AC3E}">
        <p14:creationId xmlns:p14="http://schemas.microsoft.com/office/powerpoint/2010/main" xmlns="" val="360660157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8663" y="408082"/>
            <a:ext cx="5513016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8810" y="2183642"/>
            <a:ext cx="2739853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从源代码中获取有效</a:t>
            </a:r>
            <a:r>
              <a:rPr lang="en-US" altLang="zh-CN" sz="1600" dirty="0" err="1" smtClean="0">
                <a:latin typeface="Arial" panose="020B0604020202020204" pitchFamily="34" charset="0"/>
                <a:ea typeface="微软雅黑" panose="020B0503020204020204" pitchFamily="34" charset="-122"/>
              </a:rPr>
              <a:t>url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----〉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33515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476188" y="177842"/>
            <a:ext cx="184216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Python</a:t>
            </a:r>
            <a:r>
              <a:rPr lang="zh-CN" altLang="en-US" sz="24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爬虫</a:t>
            </a:r>
            <a:endParaRPr lang="zh-CN" altLang="en-US" sz="2400" b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800">
              <a:solidFill>
                <a:srgbClr val="FFFFFF"/>
              </a:solidFill>
              <a:sym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6825" y="0"/>
            <a:ext cx="5671641" cy="513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4275" y="2129051"/>
            <a:ext cx="2307042" cy="41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队列中用到的方法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----〉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33515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A000120140530A99PPBG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7805</TotalTime>
  <Words>1938</Words>
  <Application>Microsoft Office PowerPoint</Application>
  <PresentationFormat>全屏显示(16:9)</PresentationFormat>
  <Paragraphs>182</Paragraphs>
  <Slides>35</Slides>
  <Notes>32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A000120140530A99PPBG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   2.1步骤：  </vt:lpstr>
      <vt:lpstr>  2.2  A矩阵计算过程。 </vt:lpstr>
      <vt:lpstr>2.3  循环迭代计算PageRank的过程 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Company>号百公司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Titan</dc:creator>
  <cp:lastModifiedBy>xbany</cp:lastModifiedBy>
  <cp:revision>496</cp:revision>
  <dcterms:created xsi:type="dcterms:W3CDTF">2014-06-03T07:56:23Z</dcterms:created>
  <dcterms:modified xsi:type="dcterms:W3CDTF">2018-06-26T01:42:05Z</dcterms:modified>
</cp:coreProperties>
</file>